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1427-1DE8-484C-8CAE-9FB8B4D41B8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C2938-5E7C-4078-9018-6FBDC839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exact</a:t>
            </a:r>
            <a:r>
              <a:rPr lang="en-US" baseline="0" dirty="0"/>
              <a:t> derivative is constant along the entire range.</a:t>
            </a:r>
          </a:p>
          <a:p>
            <a:r>
              <a:rPr lang="en-US" baseline="0" dirty="0"/>
              <a:t>The approximate integral is relatively accurate with some intervals over approximating but others under approximating.</a:t>
            </a:r>
          </a:p>
          <a:p>
            <a:r>
              <a:rPr lang="en-US" baseline="0" dirty="0"/>
              <a:t>The derivative however, is all over the 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1C56-E726-48B5-9AE6-634809C2D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C6F-355B-46BB-9F69-F684F74457F2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7E53-0832-495A-A118-026B07189C18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596-75C9-40B9-B261-F37B61A2A1A5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5FD-E69A-48AB-A9B4-A245C410F7DA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C3D8-1BC1-42F1-B9F6-E094871689DA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2498-ABD2-4FEB-BD54-9BC30B52B7A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486-9488-4323-A6BD-C5E58DD97BBF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A5A-5FCC-445B-BB70-BA50229820F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059A-75F1-4B83-8047-809DA49131BA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5A36-90A8-4C95-9B65-154843DA837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B2F-77B8-4B86-97A4-13857CAE0CEF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7705-87D6-4539-AFB9-460765F981D4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D5A-4FD0-4D5F-A0AB-C1721E45344D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4F72-5184-4F5E-A49E-3C0157D8E08A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3281-5AEE-4FD8-A743-1F925E97A8D4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A8BD-D7D7-4101-AAD2-7AD868E81BE2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EE0C-5860-4F03-8EE5-CBDF6DDACF80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5FF0F1-812D-4543-9AEE-C36ADC947D57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Numerical Integration: Newton-Cotes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242209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Fit </a:t>
            </a:r>
            <a:r>
              <a:rPr lang="en-US"/>
              <a:t>Polynomial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a), we have two known points (0,0) and (h,1).</a:t>
                </a:r>
              </a:p>
              <a:p>
                <a:pPr lvl="1"/>
                <a:r>
                  <a:rPr lang="en-US" dirty="0"/>
                  <a:t>We can interpolate a degree 1 polynomial and integrate it.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b), we have three known points (-h,0), (0,1), and (h,0).</a:t>
                </a:r>
              </a:p>
              <a:p>
                <a:pPr lvl="1"/>
                <a:r>
                  <a:rPr lang="en-US" dirty="0"/>
                  <a:t>We can interpolate a degree two polynomial and integrate.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c), we have three known points (-h,1), (0,0), and (h,0).</a:t>
                </a:r>
              </a:p>
              <a:p>
                <a:pPr marL="400050" algn="ctr"/>
                <a:r>
                  <a:rPr lang="en-US" dirty="0"/>
                  <a:t>We can interpolate a degree two polynomial and integrate.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80" y="826497"/>
            <a:ext cx="2067651" cy="205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381" y="2867576"/>
            <a:ext cx="2067651" cy="1942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382" y="4813259"/>
            <a:ext cx="2067651" cy="2044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4164-CC9F-00B5-FE2F-C706E92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5550" y="6505728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direct fit polynomial interpolation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fitting polynomials that we then integrate has several issues.</a:t>
            </a:r>
          </a:p>
          <a:p>
            <a:r>
              <a:rPr lang="en-US" dirty="0"/>
              <a:t>First, it can be very costly to interpolate a polynomial if there are many data points.</a:t>
            </a:r>
          </a:p>
          <a:p>
            <a:pPr lvl="1"/>
            <a:r>
              <a:rPr lang="en-US" dirty="0"/>
              <a:t>We have to use one of the previously discussed interpolation methods.</a:t>
            </a:r>
          </a:p>
          <a:p>
            <a:r>
              <a:rPr lang="en-US" dirty="0"/>
              <a:t>Secondly, we run into all the issues we saw previously with fitting higher order polynomials to data points.</a:t>
            </a:r>
          </a:p>
          <a:p>
            <a:pPr lvl="1"/>
            <a:r>
              <a:rPr lang="en-US" dirty="0" err="1"/>
              <a:t>Runge</a:t>
            </a:r>
            <a:r>
              <a:rPr lang="en-US" dirty="0"/>
              <a:t> Phenomenon.</a:t>
            </a:r>
          </a:p>
          <a:p>
            <a:pPr lvl="1"/>
            <a:r>
              <a:rPr lang="en-US" dirty="0"/>
              <a:t>The polynomial might not actually approximate the function well.</a:t>
            </a:r>
          </a:p>
          <a:p>
            <a:r>
              <a:rPr lang="en-US" dirty="0"/>
              <a:t>We can overcome this to some “degree” by using least squares to fit a lower degree polynomial.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4B778-8156-8A04-29B5-ABDA5847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Newton-Cotes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be a function that is twice continuously differentiable defined on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use the Lagrange Interpolation method to find a degree one polynomial between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interpolating polynomial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include an error term as well,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want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84081-CC83-938E-AF03-CDAAD9E0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6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Evaluating the integral gives,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Simplifying a bit yields,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the area of a trapezoid which is where the rule gets its name.</a:t>
                </a:r>
              </a:p>
              <a:p>
                <a:r>
                  <a:rPr lang="en-US" dirty="0"/>
                  <a:t>In the example, you can see this overestimates the area.</a:t>
                </a:r>
              </a:p>
              <a:p>
                <a:r>
                  <a:rPr lang="en-US" dirty="0"/>
                  <a:t>It’s also possible to underestimate the area.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94" y="1725479"/>
            <a:ext cx="3702718" cy="26216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491D7-1D5B-0C02-E086-0412D3F0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90739" y="4394186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 Error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return to the Error term and integrate it,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AABAD-4BA3-41B6-0231-4020FF8A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2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Bringing it all together we have the trapezoid rule for integrating a function over an interval.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AF164-34FB-FE22-FADA-BF90B0A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8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instead interpolate degree 0 polynomial, a straight line.</a:t>
            </a:r>
          </a:p>
          <a:p>
            <a:r>
              <a:rPr lang="en-US" dirty="0"/>
              <a:t>This leads to the “rectangle rule”</a:t>
            </a:r>
          </a:p>
          <a:p>
            <a:pPr lvl="1"/>
            <a:r>
              <a:rPr lang="en-US" dirty="0"/>
              <a:t>This of a left Riemann Sum.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61792-239D-9456-E7DC-E064997A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3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1/3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instead interpolate a degree 2 polynomial and integrate that.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integrate this and get,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F58C-701E-5134-6622-C95A3FF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1/3 Rule Error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error term for Simpson’s 1/3 rule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c is between a and c.</a:t>
                </a:r>
              </a:p>
              <a:p>
                <a:r>
                  <a:rPr lang="en-US" dirty="0"/>
                  <a:t>You can see this error is of a much higher order than the trapezoid rule error!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FF766-8717-5EBF-18F1-A533A7CE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1/3 Rule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Bringing it all together now,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′′′′(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793DF-531A-9E36-29FB-CFA3C762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Integral?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also isn’t rhetorical.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E3015-0275-8944-DBAA-6CB090BA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using the Trapezoid Rule.</a:t>
                </a:r>
              </a:p>
              <a:p>
                <a:r>
                  <a:rPr lang="en-US" dirty="0"/>
                  <a:t>The Trapezoid Rule states,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≈0.3466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also put bounds on the error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error is bounded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≈0.0833…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error in this case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0.039694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A35AC-E123-B800-67D8-EDAD1FA1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1/3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using Simpson’s 1/3 Rule.</a:t>
                </a:r>
              </a:p>
              <a:p>
                <a:r>
                  <a:rPr lang="en-US" dirty="0"/>
                  <a:t>Simpson’s 1/3 rule is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Plugging in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0.3858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error is bounded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480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The error in this case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0.000494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83F8B-B67F-EA74-B332-4BE98B0B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we discussed numerical </a:t>
            </a:r>
            <a:r>
              <a:rPr lang="en-US" b="1" i="1" dirty="0"/>
              <a:t>differentiation</a:t>
            </a:r>
            <a:r>
              <a:rPr lang="en-US" dirty="0"/>
              <a:t>, we spoke of the order of the approximation.</a:t>
            </a:r>
          </a:p>
          <a:p>
            <a:pPr lvl="1"/>
            <a:r>
              <a:rPr lang="en-US" dirty="0"/>
              <a:t>This characterized how accurate our approximation was and how it scaled with the step size.</a:t>
            </a:r>
          </a:p>
          <a:p>
            <a:r>
              <a:rPr lang="en-US" dirty="0"/>
              <a:t>When discussing numerical </a:t>
            </a:r>
            <a:r>
              <a:rPr lang="en-US" b="1" i="1" dirty="0"/>
              <a:t>integration</a:t>
            </a:r>
            <a:r>
              <a:rPr lang="en-US" dirty="0"/>
              <a:t>, we often speak about the </a:t>
            </a:r>
            <a:r>
              <a:rPr lang="en-US" i="1" dirty="0"/>
              <a:t>degree of precision.</a:t>
            </a:r>
          </a:p>
          <a:p>
            <a:r>
              <a:rPr lang="en-US" dirty="0"/>
              <a:t>The degree of precision of a numerical integration method is the largest integer such that a polynomial of that degree is exactly integrated by the method.</a:t>
            </a:r>
          </a:p>
          <a:p>
            <a:r>
              <a:rPr lang="en-US" dirty="0"/>
              <a:t>The Trapezoid Rule has a degree of precision of 1. </a:t>
            </a:r>
          </a:p>
          <a:p>
            <a:r>
              <a:rPr lang="en-US" dirty="0"/>
              <a:t>This should be pretty obvious since a trapezoid will exactly integrate a straight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0C206-C6DC-199F-ADAA-7A7802FA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Precision of Simpson’s 1/3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degree of precision of Simpson’s 1/3 rule is surprisingly 3.</a:t>
            </a:r>
          </a:p>
          <a:p>
            <a:r>
              <a:rPr lang="en-US" dirty="0"/>
              <a:t>You can see this in the error term which depends on the fourth derivative of the function.</a:t>
            </a:r>
          </a:p>
          <a:p>
            <a:pPr lvl="1"/>
            <a:r>
              <a:rPr lang="en-US" dirty="0"/>
              <a:t>Thus, the degree of precision must be 3.</a:t>
            </a:r>
          </a:p>
          <a:p>
            <a:r>
              <a:rPr lang="en-US" dirty="0"/>
              <a:t>This is still difficult to see geometrically.</a:t>
            </a:r>
          </a:p>
          <a:p>
            <a:r>
              <a:rPr lang="en-US" dirty="0"/>
              <a:t>However, a parabola that intersects a cubic curve at three equally spaced points has the same integral as the cubic curve.</a:t>
            </a:r>
          </a:p>
          <a:p>
            <a:r>
              <a:rPr lang="en-US" dirty="0"/>
              <a:t>Weird,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90419-7067-2387-DA74-E13C97A9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5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3/8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fit a degree 3 polynomial to 4 equally spaced points.</a:t>
                </a:r>
              </a:p>
              <a:p>
                <a:r>
                  <a:rPr lang="en-US" dirty="0"/>
                  <a:t>I won’t write out the entire interpolating polynomial and I’ll just give the final result.</a:t>
                </a:r>
              </a:p>
              <a:p>
                <a:r>
                  <a:rPr lang="en-US" dirty="0"/>
                  <a:t>Simpson’s 3/8 Rule states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9BE27-82B6-B8CF-16E0-C885211D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7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Newton-Cotes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get even higher order interpolation formulae if we wish.</a:t>
                </a:r>
              </a:p>
              <a:p>
                <a:r>
                  <a:rPr lang="en-US" dirty="0"/>
                  <a:t>They take the 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55" y="3803363"/>
            <a:ext cx="8126561" cy="27108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A8D9-9107-B068-D74A-8D4E9510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27481" y="6454878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0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 over an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looked at integrals of functions over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Our error terms scale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for the Trapezoid Rule and Simpson’s Rules.</a:t>
                </a:r>
              </a:p>
              <a:p>
                <a:r>
                  <a:rPr lang="en-US" dirty="0"/>
                  <a:t>Those errors will be very large if the intervals we integrate over are large.</a:t>
                </a:r>
              </a:p>
              <a:p>
                <a:r>
                  <a:rPr lang="en-US" dirty="0"/>
                  <a:t>How can we overcome this problem?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E37D7-F196-40BC-9906-8313AD0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1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Newton-Cotes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way we will overcome this problem is by breaking a larger interval into many different “sub-intervals”.</a:t>
                </a:r>
              </a:p>
              <a:p>
                <a:r>
                  <a:rPr lang="en-US" dirty="0"/>
                  <a:t>We apply the various Newton-Cotes methods to each subinterval and sum the results since,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known as composite numerical integration.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9C66C-23F9-8879-0251-B4A71D66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8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Trapezoid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break the interval up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equally spaced subintervals,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we apply this method to the Trapezoid Rule, we obtain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AE5AA-D36E-AFCA-E8F3-5C82D225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4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Trapezoid Rule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23" y="2362199"/>
            <a:ext cx="5048250" cy="3886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0D136-CA72-020F-8C23-E919CC26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01839" y="6294180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Integrals?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physical formulae call for integrals.</a:t>
            </a:r>
          </a:p>
          <a:p>
            <a:pPr lvl="1"/>
            <a:r>
              <a:rPr lang="en-US" dirty="0"/>
              <a:t>Work</a:t>
            </a:r>
          </a:p>
          <a:p>
            <a:pPr lvl="1"/>
            <a:r>
              <a:rPr lang="en-US" dirty="0"/>
              <a:t>Distance, velocity, acceleration.</a:t>
            </a:r>
          </a:p>
          <a:p>
            <a:r>
              <a:rPr lang="en-US" dirty="0"/>
              <a:t>Volumes of objects.</a:t>
            </a:r>
          </a:p>
          <a:p>
            <a:r>
              <a:rPr lang="en-US" dirty="0"/>
              <a:t>Average value of a function.</a:t>
            </a:r>
          </a:p>
          <a:p>
            <a:r>
              <a:rPr lang="en-US" dirty="0"/>
              <a:t>Probability.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501C8-4103-4F03-E814-D120E12C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Simpson's Rule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an evenly spaced interval,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Similarly, we can get a composite Simpson’s Rule,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F1E6A-0840-FD8E-EDB7-8742113B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11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Simpson’s Rule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468" y="2052638"/>
            <a:ext cx="5772840" cy="41957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6368E-F5BD-27B1-C103-6774E7C3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61998" y="6293901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1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385" y="2728735"/>
            <a:ext cx="9404723" cy="1400530"/>
          </a:xfrm>
        </p:spPr>
        <p:txBody>
          <a:bodyPr/>
          <a:lstStyle/>
          <a:p>
            <a:r>
              <a:rPr lang="en-US" dirty="0"/>
              <a:t>What’s harder? Taking a Derivative or an Integral?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3D629-594B-F6BE-B73A-310B609F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vs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36" y="1846438"/>
            <a:ext cx="6621128" cy="46084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81267-45C1-425E-C691-C37BBBD6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27481" y="6454878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Differentiation vs Numerical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Analytic Integration is, in general, much harder to do than analytic differentiation.</a:t>
                </a:r>
              </a:p>
              <a:p>
                <a:r>
                  <a:rPr lang="en-US" dirty="0"/>
                  <a:t>One of the issues here is that the integration of one class of functions is not necessarily closed.</a:t>
                </a:r>
              </a:p>
              <a:p>
                <a:pPr lvl="1"/>
                <a:r>
                  <a:rPr lang="en-US" dirty="0"/>
                  <a:t>For example, what is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However, to compute a definite integral, we only need information about the function at a select few points.</a:t>
                </a:r>
              </a:p>
              <a:p>
                <a:r>
                  <a:rPr lang="en-US" dirty="0"/>
                  <a:t>Sure, we won’t get an exact answer, but we can get a decent approximation!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223E-7BF5-DAA4-0C13-A3BA3E81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approximate an integral?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need to know what information is available to us.</a:t>
            </a:r>
          </a:p>
          <a:p>
            <a:r>
              <a:rPr lang="en-US" dirty="0"/>
              <a:t>If we have a closed form equation for the function, we can ideally perform the integration explicitly.</a:t>
            </a:r>
          </a:p>
          <a:p>
            <a:pPr lvl="1"/>
            <a:r>
              <a:rPr lang="en-US" dirty="0"/>
              <a:t>We might also be able to use a symbolic integration application to do this for us.</a:t>
            </a:r>
          </a:p>
          <a:p>
            <a:r>
              <a:rPr lang="en-US" dirty="0"/>
              <a:t>However, we often only have access to a small subset of data points.</a:t>
            </a:r>
          </a:p>
          <a:p>
            <a:pPr lvl="1"/>
            <a:r>
              <a:rPr lang="en-US" dirty="0"/>
              <a:t>These might be tabulated data or the results of long costly computer simulations.</a:t>
            </a:r>
          </a:p>
          <a:p>
            <a:r>
              <a:rPr lang="en-US" dirty="0"/>
              <a:t>The main approach is to approximate the function with a polynomial and integrate that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DB367-1693-0A60-AA04-7FA382BE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for 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polynomial interpolation approach can be broken up into two classes,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Approximating the entire function with a polynomial and integrating the polynomial.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Breaking the function into smaller subintervals and approximating each interval with a polynomial.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9265-13D1-F9D2-3D90-6F29211B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Fit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If we have a collection of data points, we can interpolate a polynomial between all of the data points.</a:t>
                </a:r>
              </a:p>
              <a:p>
                <a:pPr lvl="1"/>
                <a:r>
                  <a:rPr lang="en-US" sz="2000" dirty="0"/>
                  <a:t>That is, we directly fit a polynomial.</a:t>
                </a:r>
              </a:p>
              <a:p>
                <a:r>
                  <a:rPr lang="en-US" sz="2400" dirty="0"/>
                  <a:t>We then integrate that function.</a:t>
                </a:r>
              </a:p>
              <a:p>
                <a:r>
                  <a:rPr lang="en-US" sz="2400" dirty="0"/>
                  <a:t>In equation form we have,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This has some major drawbacks, many of which we have already discussed.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163" r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9AE5-0FC2-9ED5-2D45-6515E47E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7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751</TotalTime>
  <Words>2879</Words>
  <Application>Microsoft Office PowerPoint</Application>
  <PresentationFormat>Widescreen</PresentationFormat>
  <Paragraphs>208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Wingdings 3</vt:lpstr>
      <vt:lpstr>Ion</vt:lpstr>
      <vt:lpstr>Numerical Integration: Newton-Cotes</vt:lpstr>
      <vt:lpstr>What is an Integral?</vt:lpstr>
      <vt:lpstr>Why do we use Integrals?</vt:lpstr>
      <vt:lpstr>What’s harder? Taking a Derivative or an Integral?</vt:lpstr>
      <vt:lpstr>Differentiation vs Integration</vt:lpstr>
      <vt:lpstr>Numerical Differentiation vs Numerical Integration</vt:lpstr>
      <vt:lpstr>How can we approximate an integral?</vt:lpstr>
      <vt:lpstr>Polynomial Interpolation for Numerical Integration</vt:lpstr>
      <vt:lpstr>Direct Fit Polynomial</vt:lpstr>
      <vt:lpstr>Direct Fit Polynomial Examples</vt:lpstr>
      <vt:lpstr>Issues with direct fit polynomial interpolation</vt:lpstr>
      <vt:lpstr>Newton-Cotes Formulae</vt:lpstr>
      <vt:lpstr>Trapezoid Rule</vt:lpstr>
      <vt:lpstr>Trapezoid Rule Error Term</vt:lpstr>
      <vt:lpstr>Trapezoid Rule Formula</vt:lpstr>
      <vt:lpstr>Rectangle Rule</vt:lpstr>
      <vt:lpstr>Simpson’s 1/3 Rule</vt:lpstr>
      <vt:lpstr>Simpson’s 1/3 Rule Error Term</vt:lpstr>
      <vt:lpstr>Simpson’s 1/3 Rule Equation</vt:lpstr>
      <vt:lpstr>Trapezoid Rule Example</vt:lpstr>
      <vt:lpstr>Simpson’s 1/3 Rule Example</vt:lpstr>
      <vt:lpstr>Degree of Precision</vt:lpstr>
      <vt:lpstr>Degree of Precision of Simpson’s 1/3 Rule</vt:lpstr>
      <vt:lpstr>Simpson’s 3/8 Rule</vt:lpstr>
      <vt:lpstr>Higher Order Newton-Cotes Formulae</vt:lpstr>
      <vt:lpstr>Integrals over an interval</vt:lpstr>
      <vt:lpstr>Composite Newton-Cotes Formulae</vt:lpstr>
      <vt:lpstr>Composite Trapezoid Rule</vt:lpstr>
      <vt:lpstr>Composite Trapezoid Rule Example</vt:lpstr>
      <vt:lpstr>Composite Simpson's Rule </vt:lpstr>
      <vt:lpstr>Composite Simpson’s Rule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Integration: Newton-Cotes</dc:title>
  <dc:creator>Christopher John Moakler</dc:creator>
  <cp:lastModifiedBy>Christopher John Moakler</cp:lastModifiedBy>
  <cp:revision>26</cp:revision>
  <dcterms:created xsi:type="dcterms:W3CDTF">2022-04-05T05:30:01Z</dcterms:created>
  <dcterms:modified xsi:type="dcterms:W3CDTF">2022-11-15T08:20:04Z</dcterms:modified>
</cp:coreProperties>
</file>